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46" r:id="rId5"/>
    <p:sldId id="1143" r:id="rId6"/>
    <p:sldId id="1147" r:id="rId7"/>
    <p:sldId id="1149" r:id="rId8"/>
    <p:sldId id="1148" r:id="rId9"/>
    <p:sldId id="1144" r:id="rId10"/>
    <p:sldId id="1150" r:id="rId11"/>
    <p:sldId id="1151" r:id="rId12"/>
    <p:sldId id="1153" r:id="rId13"/>
    <p:sldId id="1152" r:id="rId14"/>
    <p:sldId id="1154" r:id="rId15"/>
    <p:sldId id="1145" r:id="rId16"/>
    <p:sldId id="1155" r:id="rId17"/>
    <p:sldId id="115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Confucian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儒家的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ideas of showing respect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elderly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northern house gets the most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house facing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for the elders to live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east and west houses are for the second generations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一代人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enjoy a happy life together, so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only one gate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leading to the outside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18006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91122"/>
            <a:ext cx="11481215" cy="2441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考查名词辨析。句意：朝南的主屋是给长辈住的。</a:t>
            </a:r>
            <a:r>
              <a:rPr lang="en-US" altLang="zh-CN" sz="2400" dirty="0">
                <a:cs typeface="Times New Roman" panose="02020603050405020304" pitchFamily="18" charset="0"/>
              </a:rPr>
              <a:t>east</a:t>
            </a:r>
            <a:r>
              <a:rPr lang="zh-CN" altLang="zh-CN" sz="2400" dirty="0">
                <a:cs typeface="Times New Roman" panose="02020603050405020304" pitchFamily="18" charset="0"/>
              </a:rPr>
              <a:t>东方；</a:t>
            </a:r>
            <a:r>
              <a:rPr lang="en-US" altLang="zh-CN" sz="2400" dirty="0">
                <a:cs typeface="Times New Roman" panose="02020603050405020304" pitchFamily="18" charset="0"/>
              </a:rPr>
              <a:t>south</a:t>
            </a:r>
            <a:r>
              <a:rPr lang="zh-CN" altLang="zh-CN" sz="2400" dirty="0">
                <a:cs typeface="Times New Roman" panose="02020603050405020304" pitchFamily="18" charset="0"/>
              </a:rPr>
              <a:t>南方；</a:t>
            </a:r>
            <a:r>
              <a:rPr lang="en-US" altLang="zh-CN" sz="2400" dirty="0">
                <a:cs typeface="Times New Roman" panose="02020603050405020304" pitchFamily="18" charset="0"/>
              </a:rPr>
              <a:t>west</a:t>
            </a:r>
            <a:r>
              <a:rPr lang="zh-CN" altLang="zh-CN" sz="2400" dirty="0">
                <a:cs typeface="Times New Roman" panose="02020603050405020304" pitchFamily="18" charset="0"/>
              </a:rPr>
              <a:t>西方；</a:t>
            </a:r>
            <a:r>
              <a:rPr lang="en-US" altLang="zh-CN" sz="2400" dirty="0">
                <a:cs typeface="Times New Roman" panose="02020603050405020304" pitchFamily="18" charset="0"/>
              </a:rPr>
              <a:t>north</a:t>
            </a:r>
            <a:r>
              <a:rPr lang="zh-CN" altLang="zh-CN" sz="2400" dirty="0">
                <a:cs typeface="Times New Roman" panose="02020603050405020304" pitchFamily="18" charset="0"/>
              </a:rPr>
              <a:t>北方。根据上文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“The </a:t>
            </a:r>
            <a:r>
              <a:rPr lang="en-US" altLang="zh-CN" sz="2400" i="1" dirty="0" err="1">
                <a:cs typeface="Times New Roman" panose="02020603050405020304" pitchFamily="18" charset="0"/>
              </a:rPr>
              <a:t>siheyuan</a:t>
            </a:r>
            <a:r>
              <a:rPr lang="en-US" altLang="zh-CN" sz="2400" dirty="0">
                <a:cs typeface="Times New Roman" panose="02020603050405020304" pitchFamily="18" charset="0"/>
              </a:rPr>
              <a:t> ... Confucian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儒家的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ideas of showing respect for the elderly. The northern house gets the most sunshine.”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四合院遵循儒家思想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尊重老人。北方的房子得到最多的阳光。</a:t>
            </a:r>
            <a:r>
              <a:rPr lang="zh-CN" altLang="zh-CN" sz="2400" dirty="0">
                <a:cs typeface="Times New Roman" panose="02020603050405020304" pitchFamily="18" charset="0"/>
              </a:rPr>
              <a:t>）可推知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此处指朝南的主屋是给长辈住的。故选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75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Confucian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儒家的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ideas of showing respect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elderly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northern house gets the most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house facing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for the elders to live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east and west houses are for the second generations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一代人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enjoy a happy life together, so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only one gate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leading to the outside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45845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考查名词辨析。句意：东屋和西屋是第二代和他们的孩子。</a:t>
            </a:r>
            <a:r>
              <a:rPr lang="en-US" altLang="zh-CN" sz="2400" dirty="0">
                <a:cs typeface="Times New Roman" panose="02020603050405020304" pitchFamily="18" charset="0"/>
              </a:rPr>
              <a:t>parent</a:t>
            </a:r>
            <a:r>
              <a:rPr lang="zh-CN" altLang="zh-CN" sz="2400" dirty="0">
                <a:cs typeface="Times New Roman" panose="02020603050405020304" pitchFamily="18" charset="0"/>
              </a:rPr>
              <a:t>父母；</a:t>
            </a:r>
            <a:r>
              <a:rPr lang="en-US" altLang="zh-CN" sz="2400" dirty="0">
                <a:cs typeface="Times New Roman" panose="02020603050405020304" pitchFamily="18" charset="0"/>
              </a:rPr>
              <a:t>friend</a:t>
            </a:r>
            <a:r>
              <a:rPr lang="zh-CN" altLang="zh-CN" sz="2400" dirty="0">
                <a:cs typeface="Times New Roman" panose="02020603050405020304" pitchFamily="18" charset="0"/>
              </a:rPr>
              <a:t>朋友；</a:t>
            </a:r>
            <a:r>
              <a:rPr lang="en-US" altLang="zh-CN" sz="2400" dirty="0">
                <a:cs typeface="Times New Roman" panose="02020603050405020304" pitchFamily="18" charset="0"/>
              </a:rPr>
              <a:t>brother</a:t>
            </a:r>
            <a:r>
              <a:rPr lang="zh-CN" altLang="zh-CN" sz="2400" dirty="0">
                <a:cs typeface="Times New Roman" panose="02020603050405020304" pitchFamily="18" charset="0"/>
              </a:rPr>
              <a:t>哥哥；</a:t>
            </a:r>
            <a:r>
              <a:rPr lang="en-US" altLang="zh-CN" sz="2400" dirty="0">
                <a:cs typeface="Times New Roman" panose="02020603050405020304" pitchFamily="18" charset="0"/>
              </a:rPr>
              <a:t>child</a:t>
            </a:r>
            <a:r>
              <a:rPr lang="zh-CN" altLang="zh-CN" sz="2400" dirty="0">
                <a:cs typeface="Times New Roman" panose="02020603050405020304" pitchFamily="18" charset="0"/>
              </a:rPr>
              <a:t>孩子。根据上文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“The east and west house are for the second generations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一代人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东屋和西屋是第二代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此处指东屋和西屋是给第二代和他们的孩子们住的。故选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89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65487" y="3651922"/>
            <a:ext cx="11481215" cy="2441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考查代词辨析。句意：人们希望大家一起享受幸福的生活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所以四合院通常只有一个大门通向外面。</a:t>
            </a:r>
            <a:r>
              <a:rPr lang="en-US" altLang="zh-CN" sz="2400" dirty="0">
                <a:cs typeface="Times New Roman" panose="02020603050405020304" pitchFamily="18" charset="0"/>
              </a:rPr>
              <a:t>everyone</a:t>
            </a:r>
            <a:r>
              <a:rPr lang="zh-CN" altLang="zh-CN" sz="2400" dirty="0">
                <a:cs typeface="Times New Roman" panose="02020603050405020304" pitchFamily="18" charset="0"/>
              </a:rPr>
              <a:t>每个人；</a:t>
            </a:r>
            <a:r>
              <a:rPr lang="en-US" altLang="zh-CN" sz="2400" dirty="0">
                <a:cs typeface="Times New Roman" panose="02020603050405020304" pitchFamily="18" charset="0"/>
              </a:rPr>
              <a:t>someone</a:t>
            </a:r>
            <a:r>
              <a:rPr lang="zh-CN" altLang="zh-CN" sz="2400" dirty="0">
                <a:cs typeface="Times New Roman" panose="02020603050405020304" pitchFamily="18" charset="0"/>
              </a:rPr>
              <a:t>某人；</a:t>
            </a:r>
            <a:r>
              <a:rPr lang="en-US" altLang="zh-CN" sz="2400" dirty="0">
                <a:cs typeface="Times New Roman" panose="02020603050405020304" pitchFamily="18" charset="0"/>
              </a:rPr>
              <a:t>everything</a:t>
            </a:r>
            <a:r>
              <a:rPr lang="zh-CN" altLang="zh-CN" sz="2400" dirty="0">
                <a:cs typeface="Times New Roman" panose="02020603050405020304" pitchFamily="18" charset="0"/>
              </a:rPr>
              <a:t>一切；</a:t>
            </a:r>
            <a:r>
              <a:rPr lang="en-US" altLang="zh-CN" sz="2400" dirty="0">
                <a:cs typeface="Times New Roman" panose="02020603050405020304" pitchFamily="18" charset="0"/>
              </a:rPr>
              <a:t>nothing</a:t>
            </a:r>
            <a:r>
              <a:rPr lang="zh-CN" altLang="zh-CN" sz="2400" dirty="0">
                <a:cs typeface="Times New Roman" panose="02020603050405020304" pitchFamily="18" charset="0"/>
              </a:rPr>
              <a:t>没有什么。根据下文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“so the </a:t>
            </a:r>
            <a:r>
              <a:rPr lang="en-US" altLang="zh-CN" sz="2400" i="1" dirty="0" err="1">
                <a:cs typeface="Times New Roman" panose="02020603050405020304" pitchFamily="18" charset="0"/>
              </a:rPr>
              <a:t>siheyuan</a:t>
            </a:r>
            <a:r>
              <a:rPr lang="en-US" altLang="zh-CN" sz="2400" dirty="0">
                <a:cs typeface="Times New Roman" panose="02020603050405020304" pitchFamily="18" charset="0"/>
              </a:rPr>
              <a:t> ... has only one gate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大门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leading to the outside”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所以四合院通常只有一个大门通向外面</a:t>
            </a:r>
            <a:r>
              <a:rPr lang="zh-CN" altLang="zh-CN" sz="2400" dirty="0">
                <a:cs typeface="Times New Roman" panose="02020603050405020304" pitchFamily="18" charset="0"/>
              </a:rPr>
              <a:t>）可推知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此处指人们希望大家一起享受幸福的生活。故选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Confucian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儒家的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ideas of showing respect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elderly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northern house gets the most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house facing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for the elders to live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east and west houses are for the second generations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一代人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enjoy a happy life together, so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only one gate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leading to the outside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1409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812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Confucian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儒家的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ideas of showing respect for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elderly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northern house gets the most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house facing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for the elders to live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east and west houses are for the second generations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一代人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their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want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enjoy a happy life together, so the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only one gate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leading to the outside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73004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考查副词辨析。句意同上。</a:t>
            </a:r>
            <a:r>
              <a:rPr lang="en-US" altLang="zh-CN" sz="2400" dirty="0">
                <a:cs typeface="Times New Roman" panose="02020603050405020304" pitchFamily="18" charset="0"/>
              </a:rPr>
              <a:t>usually</a:t>
            </a:r>
            <a:r>
              <a:rPr lang="zh-CN" altLang="zh-CN" sz="2400" dirty="0">
                <a:cs typeface="Times New Roman" panose="02020603050405020304" pitchFamily="18" charset="0"/>
              </a:rPr>
              <a:t>通常；</a:t>
            </a:r>
            <a:r>
              <a:rPr lang="en-US" altLang="zh-CN" sz="2400" dirty="0">
                <a:cs typeface="Times New Roman" panose="02020603050405020304" pitchFamily="18" charset="0"/>
              </a:rPr>
              <a:t>sometimes</a:t>
            </a:r>
            <a:r>
              <a:rPr lang="zh-CN" altLang="zh-CN" sz="2400" dirty="0">
                <a:cs typeface="Times New Roman" panose="02020603050405020304" pitchFamily="18" charset="0"/>
              </a:rPr>
              <a:t>有时；</a:t>
            </a:r>
            <a:r>
              <a:rPr lang="en-US" altLang="zh-CN" sz="2400" dirty="0">
                <a:cs typeface="Times New Roman" panose="02020603050405020304" pitchFamily="18" charset="0"/>
              </a:rPr>
              <a:t>hardly</a:t>
            </a:r>
            <a:r>
              <a:rPr lang="zh-CN" altLang="zh-CN" sz="2400" dirty="0">
                <a:cs typeface="Times New Roman" panose="02020603050405020304" pitchFamily="18" charset="0"/>
              </a:rPr>
              <a:t>几乎不；</a:t>
            </a:r>
            <a:r>
              <a:rPr lang="en-US" altLang="zh-CN" sz="2400" dirty="0">
                <a:cs typeface="Times New Roman" panose="02020603050405020304" pitchFamily="18" charset="0"/>
              </a:rPr>
              <a:t>never</a:t>
            </a:r>
            <a:r>
              <a:rPr lang="zh-CN" altLang="zh-CN" sz="2400" dirty="0">
                <a:cs typeface="Times New Roman" panose="02020603050405020304" pitchFamily="18" charset="0"/>
              </a:rPr>
              <a:t>从不。根据上文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“People want ... to enjoy a happy life together”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人们希望大家一起享受幸福的生活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此处是说人们希望大家一起享受幸福的生活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所以四合院通常只有一个大门通向外面。故选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27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enjoy living in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share laughs and cries in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to keep every family member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goes on,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now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many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transformed 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被改造为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museums, art halls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design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Beijing 2022 Winter Olympic Village also got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00996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考查连词辨析。句意：中国人喜欢住在四合院里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因为他们可以在同一个院子里分享欢笑和泪水。</a:t>
            </a:r>
            <a:r>
              <a:rPr lang="en-US" altLang="zh-CN" sz="2400" dirty="0">
                <a:cs typeface="Times New Roman" panose="02020603050405020304" pitchFamily="18" charset="0"/>
              </a:rPr>
              <a:t>and</a:t>
            </a:r>
            <a:r>
              <a:rPr lang="zh-CN" altLang="zh-CN" sz="2400" dirty="0">
                <a:cs typeface="Times New Roman" panose="02020603050405020304" pitchFamily="18" charset="0"/>
              </a:rPr>
              <a:t>和；</a:t>
            </a:r>
            <a:r>
              <a:rPr lang="en-US" altLang="zh-CN" sz="2400" dirty="0">
                <a:cs typeface="Times New Roman" panose="02020603050405020304" pitchFamily="18" charset="0"/>
              </a:rPr>
              <a:t>but</a:t>
            </a:r>
            <a:r>
              <a:rPr lang="zh-CN" altLang="zh-CN" sz="2400" dirty="0">
                <a:cs typeface="Times New Roman" panose="02020603050405020304" pitchFamily="18" charset="0"/>
              </a:rPr>
              <a:t>但是；</a:t>
            </a:r>
            <a:r>
              <a:rPr lang="en-US" altLang="zh-CN" sz="2400" dirty="0">
                <a:cs typeface="Times New Roman" panose="02020603050405020304" pitchFamily="18" charset="0"/>
              </a:rPr>
              <a:t>because</a:t>
            </a:r>
            <a:r>
              <a:rPr lang="zh-CN" altLang="zh-CN" sz="2400" dirty="0">
                <a:cs typeface="Times New Roman" panose="02020603050405020304" pitchFamily="18" charset="0"/>
              </a:rPr>
              <a:t>因为；</a:t>
            </a:r>
            <a:r>
              <a:rPr lang="en-US" altLang="zh-CN" sz="2400" dirty="0">
                <a:cs typeface="Times New Roman" panose="02020603050405020304" pitchFamily="18" charset="0"/>
              </a:rPr>
              <a:t>if</a:t>
            </a:r>
            <a:r>
              <a:rPr lang="zh-CN" altLang="zh-CN" sz="2400" dirty="0">
                <a:cs typeface="Times New Roman" panose="02020603050405020304" pitchFamily="18" charset="0"/>
              </a:rPr>
              <a:t>如果。根据上文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“Chinese people enjoy living in a </a:t>
            </a:r>
            <a:r>
              <a:rPr lang="en-US" altLang="zh-CN" sz="2400" i="1" dirty="0" err="1">
                <a:cs typeface="Times New Roman" panose="02020603050405020304" pitchFamily="18" charset="0"/>
              </a:rPr>
              <a:t>siheyuan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中国人喜欢住在四合院里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此处指中国人喜欢住在四合院里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因为他们可以在同一个院子里分享欢笑和泪水。故选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09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enjoy living in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share laughs and cries in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to keep every family member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goes on,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now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many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transformed 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被改造为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museums, art halls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design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Beijing 2022 Winter Olympic Village also got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36792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考查形容词辨析。句意：这也有助于保持每个家庭成员的亲密关系。</a:t>
            </a:r>
            <a:r>
              <a:rPr lang="en-US" altLang="zh-CN" sz="2400" dirty="0">
                <a:cs typeface="Times New Roman" panose="02020603050405020304" pitchFamily="18" charset="0"/>
              </a:rPr>
              <a:t>far</a:t>
            </a:r>
            <a:r>
              <a:rPr lang="zh-CN" altLang="zh-CN" sz="2400" dirty="0">
                <a:cs typeface="Times New Roman" panose="02020603050405020304" pitchFamily="18" charset="0"/>
              </a:rPr>
              <a:t>远的；</a:t>
            </a:r>
            <a:r>
              <a:rPr lang="en-US" altLang="zh-CN" sz="2400" dirty="0">
                <a:cs typeface="Times New Roman" panose="02020603050405020304" pitchFamily="18" charset="0"/>
              </a:rPr>
              <a:t>close</a:t>
            </a:r>
            <a:r>
              <a:rPr lang="zh-CN" altLang="zh-CN" sz="2400" dirty="0">
                <a:cs typeface="Times New Roman" panose="02020603050405020304" pitchFamily="18" charset="0"/>
              </a:rPr>
              <a:t>亲近的；</a:t>
            </a:r>
            <a:r>
              <a:rPr lang="en-US" altLang="zh-CN" sz="2400" dirty="0">
                <a:cs typeface="Times New Roman" panose="02020603050405020304" pitchFamily="18" charset="0"/>
              </a:rPr>
              <a:t>polite</a:t>
            </a:r>
            <a:r>
              <a:rPr lang="zh-CN" altLang="zh-CN" sz="2400" dirty="0">
                <a:cs typeface="Times New Roman" panose="02020603050405020304" pitchFamily="18" charset="0"/>
              </a:rPr>
              <a:t>有礼貌的；</a:t>
            </a:r>
            <a:r>
              <a:rPr lang="en-US" altLang="zh-CN" sz="2400" dirty="0">
                <a:cs typeface="Times New Roman" panose="02020603050405020304" pitchFamily="18" charset="0"/>
              </a:rPr>
              <a:t>young</a:t>
            </a:r>
            <a:r>
              <a:rPr lang="zh-CN" altLang="zh-CN" sz="2400" dirty="0">
                <a:cs typeface="Times New Roman" panose="02020603050405020304" pitchFamily="18" charset="0"/>
              </a:rPr>
              <a:t>年轻的。根据上文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“Chinese people enjoy living in a </a:t>
            </a:r>
            <a:r>
              <a:rPr lang="en-US" altLang="zh-CN" sz="2400" i="1" dirty="0" err="1">
                <a:cs typeface="Times New Roman" panose="02020603050405020304" pitchFamily="18" charset="0"/>
              </a:rPr>
              <a:t>siheyuan</a:t>
            </a:r>
            <a:r>
              <a:rPr lang="en-US" altLang="zh-CN" sz="2400" dirty="0">
                <a:cs typeface="Times New Roman" panose="02020603050405020304" pitchFamily="18" charset="0"/>
              </a:rPr>
              <a:t> ... they can share laughs and cries in the same yard.”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此处指这也有助于保持每个家庭成员的亲密关系。故选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enjoy living in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share laughs and cries in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to keep every family member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goes on,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now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many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transformed 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被改造为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museums, art halls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design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Beijing 2022 Winter Olympic Village also got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5093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考查代词辨析。句意：它们中的一些被改造成博物馆、艺术大厅或酒店。</a:t>
            </a:r>
            <a:r>
              <a:rPr lang="en-US" altLang="zh-CN" sz="2400" dirty="0">
                <a:cs typeface="Times New Roman" panose="02020603050405020304" pitchFamily="18" charset="0"/>
              </a:rPr>
              <a:t>us</a:t>
            </a:r>
            <a:r>
              <a:rPr lang="zh-CN" altLang="zh-CN" sz="2400" dirty="0">
                <a:cs typeface="Times New Roman" panose="02020603050405020304" pitchFamily="18" charset="0"/>
              </a:rPr>
              <a:t>我们；</a:t>
            </a:r>
            <a:r>
              <a:rPr lang="en-US" altLang="zh-CN" sz="2400" dirty="0">
                <a:cs typeface="Times New Roman" panose="02020603050405020304" pitchFamily="18" charset="0"/>
              </a:rPr>
              <a:t>them</a:t>
            </a:r>
            <a:r>
              <a:rPr lang="zh-CN" altLang="zh-CN" sz="2400" dirty="0">
                <a:cs typeface="Times New Roman" panose="02020603050405020304" pitchFamily="18" charset="0"/>
              </a:rPr>
              <a:t>他</a:t>
            </a:r>
            <a:r>
              <a:rPr lang="en-US" altLang="zh-CN" sz="2400" dirty="0">
                <a:cs typeface="Times New Roman" panose="02020603050405020304" pitchFamily="18" charset="0"/>
              </a:rPr>
              <a:t>/</a:t>
            </a:r>
            <a:r>
              <a:rPr lang="zh-CN" altLang="zh-CN" sz="2400" dirty="0">
                <a:cs typeface="Times New Roman" panose="02020603050405020304" pitchFamily="18" charset="0"/>
              </a:rPr>
              <a:t>她</a:t>
            </a:r>
            <a:r>
              <a:rPr lang="en-US" altLang="zh-CN" sz="2400" dirty="0">
                <a:cs typeface="Times New Roman" panose="02020603050405020304" pitchFamily="18" charset="0"/>
              </a:rPr>
              <a:t>/</a:t>
            </a:r>
            <a:r>
              <a:rPr lang="zh-CN" altLang="zh-CN" sz="2400" dirty="0">
                <a:cs typeface="Times New Roman" panose="02020603050405020304" pitchFamily="18" charset="0"/>
              </a:rPr>
              <a:t>它们；</a:t>
            </a:r>
            <a:r>
              <a:rPr lang="en-US" altLang="zh-CN" sz="2400" dirty="0">
                <a:cs typeface="Times New Roman" panose="02020603050405020304" pitchFamily="18" charset="0"/>
              </a:rPr>
              <a:t>you</a:t>
            </a:r>
            <a:r>
              <a:rPr lang="zh-CN" altLang="zh-CN" sz="2400" dirty="0">
                <a:cs typeface="Times New Roman" panose="02020603050405020304" pitchFamily="18" charset="0"/>
              </a:rPr>
              <a:t>你们；</a:t>
            </a:r>
            <a:r>
              <a:rPr lang="en-US" altLang="zh-CN" sz="2400" dirty="0">
                <a:cs typeface="Times New Roman" panose="02020603050405020304" pitchFamily="18" charset="0"/>
              </a:rPr>
              <a:t>it</a:t>
            </a:r>
            <a:r>
              <a:rPr lang="zh-CN" altLang="zh-CN" sz="2400" dirty="0">
                <a:cs typeface="Times New Roman" panose="02020603050405020304" pitchFamily="18" charset="0"/>
              </a:rPr>
              <a:t>它。根据句意可知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此处使用</a:t>
            </a:r>
            <a:r>
              <a:rPr lang="en-US" altLang="zh-CN" sz="2400" dirty="0">
                <a:cs typeface="Times New Roman" panose="02020603050405020304" pitchFamily="18" charset="0"/>
              </a:rPr>
              <a:t>them</a:t>
            </a:r>
            <a:r>
              <a:rPr lang="zh-CN" altLang="zh-CN" sz="2400" dirty="0">
                <a:cs typeface="Times New Roman" panose="02020603050405020304" pitchFamily="18" charset="0"/>
              </a:rPr>
              <a:t>指代上文的四合院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表示它们中的一些被改造成博物馆、艺术大厅或酒店。故选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5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enjoy living in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share laughs and cries in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to keep every family member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goes on,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now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many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transformed 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被改造为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museums, art halls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design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Beijing 2022 Winter Olympic Village also got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articles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00996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考查名词辨析。句意：北京</a:t>
            </a:r>
            <a:r>
              <a:rPr lang="en-US" altLang="zh-CN" sz="2400" dirty="0">
                <a:cs typeface="Times New Roman" panose="02020603050405020304" pitchFamily="18" charset="0"/>
              </a:rPr>
              <a:t>2022</a:t>
            </a:r>
            <a:r>
              <a:rPr lang="zh-CN" altLang="zh-CN" sz="2400" dirty="0">
                <a:cs typeface="Times New Roman" panose="02020603050405020304" pitchFamily="18" charset="0"/>
              </a:rPr>
              <a:t>冬季奥运村的设计也从四合院中得到了一些想法。</a:t>
            </a:r>
            <a:r>
              <a:rPr lang="en-US" altLang="zh-CN" sz="2400" dirty="0">
                <a:cs typeface="Times New Roman" panose="02020603050405020304" pitchFamily="18" charset="0"/>
              </a:rPr>
              <a:t>answer</a:t>
            </a:r>
            <a:r>
              <a:rPr lang="zh-CN" altLang="zh-CN" sz="2400" dirty="0">
                <a:cs typeface="Times New Roman" panose="02020603050405020304" pitchFamily="18" charset="0"/>
              </a:rPr>
              <a:t>答案；</a:t>
            </a:r>
            <a:r>
              <a:rPr lang="en-US" altLang="zh-CN" sz="2400" dirty="0">
                <a:cs typeface="Times New Roman" panose="02020603050405020304" pitchFamily="18" charset="0"/>
              </a:rPr>
              <a:t>order</a:t>
            </a:r>
            <a:r>
              <a:rPr lang="zh-CN" altLang="zh-CN" sz="2400" dirty="0">
                <a:cs typeface="Times New Roman" panose="02020603050405020304" pitchFamily="18" charset="0"/>
              </a:rPr>
              <a:t>命令；</a:t>
            </a:r>
            <a:r>
              <a:rPr lang="en-US" altLang="zh-CN" sz="2400" dirty="0">
                <a:cs typeface="Times New Roman" panose="02020603050405020304" pitchFamily="18" charset="0"/>
              </a:rPr>
              <a:t>article</a:t>
            </a:r>
            <a:r>
              <a:rPr lang="zh-CN" altLang="zh-CN" sz="2400" dirty="0">
                <a:cs typeface="Times New Roman" panose="02020603050405020304" pitchFamily="18" charset="0"/>
              </a:rPr>
              <a:t>文章；</a:t>
            </a:r>
            <a:r>
              <a:rPr lang="en-US" altLang="zh-CN" sz="2400" dirty="0">
                <a:cs typeface="Times New Roman" panose="02020603050405020304" pitchFamily="18" charset="0"/>
              </a:rPr>
              <a:t>idea</a:t>
            </a:r>
            <a:r>
              <a:rPr lang="zh-CN" altLang="zh-CN" sz="2400" dirty="0">
                <a:cs typeface="Times New Roman" panose="02020603050405020304" pitchFamily="18" charset="0"/>
              </a:rPr>
              <a:t>想法。根据上文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“The design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of the Beijing 2022 Winter Olympic Village”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dirty="0">
                <a:cs typeface="Times New Roman" panose="02020603050405020304" pitchFamily="18" charset="0"/>
              </a:rPr>
              <a:t>2022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冬季奥运村的设计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此处指北京</a:t>
            </a:r>
            <a:r>
              <a:rPr lang="en-US" altLang="zh-CN" sz="2400" dirty="0">
                <a:cs typeface="Times New Roman" panose="02020603050405020304" pitchFamily="18" charset="0"/>
              </a:rPr>
              <a:t>2022</a:t>
            </a:r>
            <a:r>
              <a:rPr lang="zh-CN" altLang="zh-CN" sz="2400" dirty="0">
                <a:cs typeface="Times New Roman" panose="02020603050405020304" pitchFamily="18" charset="0"/>
              </a:rPr>
              <a:t>冬季奥运村的设计也从四合院中得到了一些想法。故选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07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792239"/>
          </a:xfrm>
        </p:spPr>
        <p:txBody>
          <a:bodyPr/>
          <a:lstStyle/>
          <a:p>
            <a:pPr indent="170180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四合院是中国的一种传统住宅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北京的四合院最为典型。它主要由砖木结构建成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以灰色为主色调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冬暖夏凉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中间有个大院子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通常有四座房屋围合而成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多供一个大家庭居住。四合院体现了儒家的尊老思想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房屋布局颇有讲究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且只有一个大门通向外面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方便家人共同生活、增进感情。如今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部分四合院被改造成博物馆等场所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其设计理念还为北京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年冬奥村的设计提供了灵感。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41" y="982261"/>
            <a:ext cx="10591930" cy="115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for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 are the most typical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典型的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thousands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Beijing, not just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5487" y="2924944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考查形容词辨析。句意：是的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四合院是中国人的一种传统住宅。</a:t>
            </a:r>
            <a:r>
              <a:rPr lang="en-US" altLang="zh-CN" sz="2400" dirty="0">
                <a:cs typeface="Times New Roman" panose="02020603050405020304" pitchFamily="18" charset="0"/>
              </a:rPr>
              <a:t>dangerous </a:t>
            </a:r>
            <a:r>
              <a:rPr lang="zh-CN" altLang="zh-CN" sz="2400" dirty="0">
                <a:cs typeface="Times New Roman" panose="02020603050405020304" pitchFamily="18" charset="0"/>
              </a:rPr>
              <a:t>危险的；</a:t>
            </a:r>
            <a:r>
              <a:rPr lang="en-US" altLang="zh-CN" sz="2400" dirty="0">
                <a:cs typeface="Times New Roman" panose="02020603050405020304" pitchFamily="18" charset="0"/>
              </a:rPr>
              <a:t>traditional</a:t>
            </a:r>
            <a:r>
              <a:rPr lang="zh-CN" altLang="zh-CN" sz="2400" dirty="0">
                <a:cs typeface="Times New Roman" panose="02020603050405020304" pitchFamily="18" charset="0"/>
              </a:rPr>
              <a:t>传统的；</a:t>
            </a:r>
            <a:r>
              <a:rPr lang="en-US" altLang="zh-CN" sz="2400" dirty="0">
                <a:cs typeface="Times New Roman" panose="02020603050405020304" pitchFamily="18" charset="0"/>
              </a:rPr>
              <a:t>untidy</a:t>
            </a:r>
            <a:r>
              <a:rPr lang="zh-CN" altLang="zh-CN" sz="2400" dirty="0">
                <a:cs typeface="Times New Roman" panose="02020603050405020304" pitchFamily="18" charset="0"/>
              </a:rPr>
              <a:t>不整洁的；</a:t>
            </a:r>
            <a:r>
              <a:rPr lang="en-US" altLang="zh-CN" sz="2400" dirty="0">
                <a:cs typeface="Times New Roman" panose="02020603050405020304" pitchFamily="18" charset="0"/>
              </a:rPr>
              <a:t>exciting</a:t>
            </a:r>
            <a:r>
              <a:rPr lang="zh-CN" altLang="zh-CN" sz="2400" dirty="0">
                <a:cs typeface="Times New Roman" panose="02020603050405020304" pitchFamily="18" charset="0"/>
              </a:rPr>
              <a:t>令人兴奋的。根据上句</a:t>
            </a:r>
            <a:r>
              <a:rPr lang="en-US" altLang="zh-CN" sz="2400" dirty="0">
                <a:cs typeface="Times New Roman" panose="02020603050405020304" pitchFamily="18" charset="0"/>
              </a:rPr>
              <a:t>“Do you know a </a:t>
            </a:r>
            <a:r>
              <a:rPr lang="en-US" altLang="zh-CN" sz="2400" i="1" dirty="0" err="1">
                <a:cs typeface="Times New Roman" panose="02020603050405020304" pitchFamily="18" charset="0"/>
              </a:rPr>
              <a:t>siheyuan</a:t>
            </a:r>
            <a:r>
              <a:rPr lang="en-US" altLang="zh-CN" sz="2400" dirty="0">
                <a:cs typeface="Times New Roman" panose="02020603050405020304" pitchFamily="18" charset="0"/>
              </a:rPr>
              <a:t> in China</a:t>
            </a:r>
            <a:r>
              <a:rPr lang="zh-CN" altLang="zh-CN" sz="2400" dirty="0"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你知道中国的四合院吗</a:t>
            </a:r>
            <a:r>
              <a:rPr lang="zh-CN" altLang="zh-CN" sz="2400" dirty="0">
                <a:cs typeface="Times New Roman" panose="02020603050405020304" pitchFamily="18" charset="0"/>
              </a:rPr>
              <a:t>？）可知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此处是说四合院是中国人的一种传统住宅。故选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for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 are the most typical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典型的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thousands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Beijing, not just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little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many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5487" y="2920876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考查短语辨析。句意：北京有成千上万个四合院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而不仅仅是几个。</a:t>
            </a:r>
            <a:r>
              <a:rPr lang="en-US" altLang="zh-CN" sz="2400" dirty="0">
                <a:cs typeface="Times New Roman" panose="02020603050405020304" pitchFamily="18" charset="0"/>
              </a:rPr>
              <a:t>a little</a:t>
            </a:r>
            <a:r>
              <a:rPr lang="zh-CN" altLang="zh-CN" sz="2400" dirty="0">
                <a:cs typeface="Times New Roman" panose="02020603050405020304" pitchFamily="18" charset="0"/>
              </a:rPr>
              <a:t>一点；</a:t>
            </a:r>
            <a:r>
              <a:rPr lang="en-US" altLang="zh-CN" sz="2400" dirty="0">
                <a:cs typeface="Times New Roman" panose="02020603050405020304" pitchFamily="18" charset="0"/>
              </a:rPr>
              <a:t>a lot</a:t>
            </a:r>
            <a:r>
              <a:rPr lang="zh-CN" altLang="zh-CN" sz="2400" dirty="0">
                <a:cs typeface="Times New Roman" panose="02020603050405020304" pitchFamily="18" charset="0"/>
              </a:rPr>
              <a:t>很多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非常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后面无名词；</a:t>
            </a:r>
            <a:r>
              <a:rPr lang="en-US" altLang="zh-CN" sz="2400" dirty="0">
                <a:cs typeface="Times New Roman" panose="02020603050405020304" pitchFamily="18" charset="0"/>
              </a:rPr>
              <a:t>a few</a:t>
            </a:r>
            <a:r>
              <a:rPr lang="zh-CN" altLang="zh-CN" sz="2400" dirty="0">
                <a:cs typeface="Times New Roman" panose="02020603050405020304" pitchFamily="18" charset="0"/>
              </a:rPr>
              <a:t>几个；</a:t>
            </a:r>
            <a:r>
              <a:rPr lang="en-US" altLang="zh-CN" sz="2400" dirty="0">
                <a:cs typeface="Times New Roman" panose="02020603050405020304" pitchFamily="18" charset="0"/>
              </a:rPr>
              <a:t>so many</a:t>
            </a:r>
            <a:r>
              <a:rPr lang="zh-CN" altLang="zh-CN" sz="2400" dirty="0">
                <a:cs typeface="Times New Roman" panose="02020603050405020304" pitchFamily="18" charset="0"/>
              </a:rPr>
              <a:t>如此多。根据上句</a:t>
            </a:r>
            <a:r>
              <a:rPr lang="en-US" altLang="zh-CN" sz="2400" dirty="0">
                <a:cs typeface="Times New Roman" panose="02020603050405020304" pitchFamily="18" charset="0"/>
              </a:rPr>
              <a:t>“There are thousands of </a:t>
            </a:r>
            <a:r>
              <a:rPr lang="en-US" altLang="zh-CN" sz="2400" i="1" dirty="0" err="1">
                <a:cs typeface="Times New Roman" panose="02020603050405020304" pitchFamily="18" charset="0"/>
              </a:rPr>
              <a:t>siheyuan</a:t>
            </a:r>
            <a:r>
              <a:rPr lang="en-US" altLang="zh-CN" sz="2400" dirty="0">
                <a:cs typeface="Times New Roman" panose="02020603050405020304" pitchFamily="18" charset="0"/>
              </a:rPr>
              <a:t> in Beijing”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北京有成千上万个四合院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此处指北京有成千上万个四合院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而不仅仅是几个。故选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98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mainly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wood, with grey as the main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warm in winter and cool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see a big square courtyard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院子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usually four buildings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for one big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live 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of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01008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考查短语辨析。句意：一个四合院主要是砖木结构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以灰色为主色调。</a:t>
            </a:r>
            <a:r>
              <a:rPr lang="en-US" altLang="zh-CN" sz="2400" dirty="0">
                <a:cs typeface="Times New Roman" panose="02020603050405020304" pitchFamily="18" charset="0"/>
              </a:rPr>
              <a:t>made of</a:t>
            </a:r>
            <a:r>
              <a:rPr lang="zh-CN" altLang="zh-CN" sz="2400" dirty="0">
                <a:cs typeface="Times New Roman" panose="02020603050405020304" pitchFamily="18" charset="0"/>
              </a:rPr>
              <a:t>由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制成；</a:t>
            </a:r>
            <a:r>
              <a:rPr lang="en-US" altLang="zh-CN" sz="2400" dirty="0">
                <a:cs typeface="Times New Roman" panose="02020603050405020304" pitchFamily="18" charset="0"/>
              </a:rPr>
              <a:t>interested in</a:t>
            </a:r>
            <a:r>
              <a:rPr lang="zh-CN" altLang="zh-CN" sz="2400" dirty="0">
                <a:cs typeface="Times New Roman" panose="02020603050405020304" pitchFamily="18" charset="0"/>
              </a:rPr>
              <a:t>对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感兴趣；</a:t>
            </a:r>
            <a:r>
              <a:rPr lang="en-US" altLang="zh-CN" sz="2400" dirty="0">
                <a:cs typeface="Times New Roman" panose="02020603050405020304" pitchFamily="18" charset="0"/>
              </a:rPr>
              <a:t>similar to</a:t>
            </a:r>
            <a:r>
              <a:rPr lang="zh-CN" altLang="zh-CN" sz="2400" dirty="0">
                <a:cs typeface="Times New Roman" panose="02020603050405020304" pitchFamily="18" charset="0"/>
              </a:rPr>
              <a:t>与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相似；</a:t>
            </a:r>
            <a:r>
              <a:rPr lang="en-US" altLang="zh-CN" sz="2400" dirty="0">
                <a:cs typeface="Times New Roman" panose="02020603050405020304" pitchFamily="18" charset="0"/>
              </a:rPr>
              <a:t>away from</a:t>
            </a:r>
            <a:r>
              <a:rPr lang="zh-CN" altLang="zh-CN" sz="2400" dirty="0">
                <a:cs typeface="Times New Roman" panose="02020603050405020304" pitchFamily="18" charset="0"/>
              </a:rPr>
              <a:t>远离。根据下句</a:t>
            </a:r>
            <a:r>
              <a:rPr lang="en-US" altLang="zh-CN" sz="2400" dirty="0">
                <a:cs typeface="Times New Roman" panose="02020603050405020304" pitchFamily="18" charset="0"/>
              </a:rPr>
              <a:t>“with grey as the main </a:t>
            </a:r>
            <a:r>
              <a:rPr lang="en-US" altLang="zh-CN" sz="2400" dirty="0" err="1">
                <a:cs typeface="Times New Roman" panose="02020603050405020304" pitchFamily="18" charset="0"/>
              </a:rPr>
              <a:t>colour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以灰色为主色调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此处指一个四合院主要是砖木结构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以灰色为主色调。故选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mainly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wood, with grey as the main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warm in winter and cool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see a big square courtyard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院子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usually four buildings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for one big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live 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393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9694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考查名词辨析。句意：在它的中心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你可以看到一个大的方形庭院。</a:t>
            </a:r>
            <a:r>
              <a:rPr lang="en-US" altLang="zh-CN" sz="2400" dirty="0">
                <a:cs typeface="Times New Roman" panose="02020603050405020304" pitchFamily="18" charset="0"/>
              </a:rPr>
              <a:t>corner</a:t>
            </a:r>
            <a:r>
              <a:rPr lang="zh-CN" altLang="zh-CN" sz="2400" dirty="0">
                <a:cs typeface="Times New Roman" panose="02020603050405020304" pitchFamily="18" charset="0"/>
              </a:rPr>
              <a:t>角落；</a:t>
            </a:r>
            <a:r>
              <a:rPr lang="en-US" altLang="zh-CN" sz="2400" dirty="0">
                <a:cs typeface="Times New Roman" panose="02020603050405020304" pitchFamily="18" charset="0"/>
              </a:rPr>
              <a:t>back</a:t>
            </a:r>
            <a:r>
              <a:rPr lang="zh-CN" altLang="zh-CN" sz="2400" dirty="0">
                <a:cs typeface="Times New Roman" panose="02020603050405020304" pitchFamily="18" charset="0"/>
              </a:rPr>
              <a:t>背部；</a:t>
            </a:r>
            <a:r>
              <a:rPr lang="en-US" altLang="zh-CN" sz="2400" dirty="0">
                <a:cs typeface="Times New Roman" panose="02020603050405020304" pitchFamily="18" charset="0"/>
              </a:rPr>
              <a:t>front</a:t>
            </a:r>
            <a:r>
              <a:rPr lang="zh-CN" altLang="zh-CN" sz="2400" dirty="0">
                <a:cs typeface="Times New Roman" panose="02020603050405020304" pitchFamily="18" charset="0"/>
              </a:rPr>
              <a:t>前面；</a:t>
            </a:r>
            <a:r>
              <a:rPr lang="en-US" altLang="zh-CN" sz="2400" dirty="0" err="1">
                <a:cs typeface="Times New Roman" panose="02020603050405020304" pitchFamily="18" charset="0"/>
              </a:rPr>
              <a:t>centre</a:t>
            </a:r>
            <a:r>
              <a:rPr lang="zh-CN" altLang="zh-CN" sz="2400" dirty="0">
                <a:cs typeface="Times New Roman" panose="02020603050405020304" pitchFamily="18" charset="0"/>
              </a:rPr>
              <a:t>中心。根据下文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“There are usually four buildings ... the yard.”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院子周围通常有四栋建筑。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此处指在它的中心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你可以看到一个大的方形庭院。故选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01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mainly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wood, with grey as the main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warm in winter and cool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see a big square courtyard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院子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usually four buildings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for one big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live 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 from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9694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考查介词（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sz="2400" dirty="0">
                <a:cs typeface="Times New Roman" panose="02020603050405020304" pitchFamily="18" charset="0"/>
              </a:rPr>
              <a:t>）辨析。句意：院子周围通常有四栋建筑。</a:t>
            </a:r>
            <a:r>
              <a:rPr lang="en-US" altLang="zh-CN" sz="2400" dirty="0">
                <a:cs typeface="Times New Roman" panose="02020603050405020304" pitchFamily="18" charset="0"/>
              </a:rPr>
              <a:t>across from</a:t>
            </a:r>
            <a:r>
              <a:rPr lang="zh-CN" altLang="zh-CN" sz="2400" dirty="0">
                <a:cs typeface="Times New Roman" panose="02020603050405020304" pitchFamily="18" charset="0"/>
              </a:rPr>
              <a:t>在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对面；</a:t>
            </a:r>
            <a:r>
              <a:rPr lang="en-US" altLang="zh-CN" sz="2400" dirty="0">
                <a:cs typeface="Times New Roman" panose="02020603050405020304" pitchFamily="18" charset="0"/>
              </a:rPr>
              <a:t>behind</a:t>
            </a:r>
            <a:r>
              <a:rPr lang="zh-CN" altLang="zh-CN" sz="2400" dirty="0">
                <a:cs typeface="Times New Roman" panose="02020603050405020304" pitchFamily="18" charset="0"/>
              </a:rPr>
              <a:t>在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后面；</a:t>
            </a:r>
            <a:r>
              <a:rPr lang="en-US" altLang="zh-CN" sz="2400" dirty="0">
                <a:cs typeface="Times New Roman" panose="02020603050405020304" pitchFamily="18" charset="0"/>
              </a:rPr>
              <a:t>around</a:t>
            </a:r>
            <a:r>
              <a:rPr lang="zh-CN" altLang="zh-CN" sz="2400" dirty="0">
                <a:cs typeface="Times New Roman" panose="02020603050405020304" pitchFamily="18" charset="0"/>
              </a:rPr>
              <a:t>在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周围；</a:t>
            </a:r>
            <a:r>
              <a:rPr lang="en-US" altLang="zh-CN" sz="2400" dirty="0">
                <a:cs typeface="Times New Roman" panose="02020603050405020304" pitchFamily="18" charset="0"/>
              </a:rPr>
              <a:t>near</a:t>
            </a:r>
            <a:r>
              <a:rPr lang="zh-CN" altLang="zh-CN" sz="2400" dirty="0">
                <a:cs typeface="Times New Roman" panose="02020603050405020304" pitchFamily="18" charset="0"/>
              </a:rPr>
              <a:t>在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附近。根据上文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“In its ... you can see a big square courtyard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院子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在它的中心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你可以看到一个大的方形庭院。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此处意为院子周围通常有四栋建筑。故选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29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mainly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wood, with grey as the main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warm in winter and cool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see a big square courtyard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院子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usually four buildings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for one big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live 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689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01008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/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/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考查名词辨析。句意：通常</a:t>
            </a:r>
            <a:r>
              <a:rPr lang="en-US" altLang="zh-CN" sz="2400" dirty="0"/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一个四合院可以供一个大家庭居住。</a:t>
            </a:r>
            <a:r>
              <a:rPr lang="en-US" altLang="zh-CN" sz="2400" dirty="0"/>
              <a:t>class</a:t>
            </a:r>
            <a:r>
              <a:rPr lang="zh-CN" altLang="zh-CN" sz="2400" dirty="0">
                <a:cs typeface="Times New Roman" panose="02020603050405020304" pitchFamily="18" charset="0"/>
              </a:rPr>
              <a:t>班级；</a:t>
            </a:r>
            <a:r>
              <a:rPr lang="en-US" altLang="zh-CN" sz="2400" dirty="0"/>
              <a:t>family</a:t>
            </a:r>
            <a:r>
              <a:rPr lang="zh-CN" altLang="zh-CN" sz="2400" dirty="0">
                <a:cs typeface="Times New Roman" panose="02020603050405020304" pitchFamily="18" charset="0"/>
              </a:rPr>
              <a:t>家庭；</a:t>
            </a:r>
            <a:r>
              <a:rPr lang="en-US" altLang="zh-CN" sz="2400" dirty="0"/>
              <a:t>group</a:t>
            </a:r>
            <a:r>
              <a:rPr lang="zh-CN" altLang="zh-CN" sz="2400" dirty="0">
                <a:cs typeface="Times New Roman" panose="02020603050405020304" pitchFamily="18" charset="0"/>
              </a:rPr>
              <a:t>小组；</a:t>
            </a:r>
            <a:r>
              <a:rPr lang="en-US" altLang="zh-CN" sz="2400" dirty="0"/>
              <a:t>school</a:t>
            </a:r>
            <a:r>
              <a:rPr lang="zh-CN" altLang="zh-CN" sz="2400" dirty="0">
                <a:cs typeface="Times New Roman" panose="02020603050405020304" pitchFamily="18" charset="0"/>
              </a:rPr>
              <a:t>学校。根据上文</a:t>
            </a:r>
            <a:r>
              <a:rPr lang="en-US" altLang="zh-CN" sz="2400" dirty="0"/>
              <a:t>“</a:t>
            </a:r>
            <a:r>
              <a:rPr lang="en-US" altLang="zh-CN" sz="2400" dirty="0" err="1"/>
              <a:t>Yes,a</a:t>
            </a:r>
            <a:r>
              <a:rPr lang="en-US" altLang="zh-CN" sz="2400" dirty="0"/>
              <a:t> </a:t>
            </a:r>
            <a:r>
              <a:rPr lang="en-US" altLang="zh-CN" sz="2400" i="1" dirty="0" err="1"/>
              <a:t>siheyuan</a:t>
            </a:r>
            <a:r>
              <a:rPr lang="en-US" altLang="zh-CN" sz="2400" dirty="0"/>
              <a:t> is a kind of ... home for Chinese people.”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sz="2400" dirty="0"/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四合院是中国人的一种传统住宅。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/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此处指一个四合院可以供一个大家庭居住。故选</a:t>
            </a:r>
            <a:r>
              <a:rPr lang="en-US" altLang="zh-CN" sz="2400" dirty="0"/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372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Confucian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儒家的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ideas of showing respect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elderly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northern house gets the most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house facing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for the elders to live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east and west houses are for the second generations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一代人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enjoy a happy life together, so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only one gate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leading to the outside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031230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6000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50938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考查动词辨析。句意：四合院遵循儒家思想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尊重老人。</a:t>
            </a:r>
            <a:r>
              <a:rPr lang="en-US" altLang="zh-CN" sz="2400" dirty="0">
                <a:cs typeface="Times New Roman" panose="02020603050405020304" pitchFamily="18" charset="0"/>
              </a:rPr>
              <a:t>follow</a:t>
            </a:r>
            <a:r>
              <a:rPr lang="zh-CN" altLang="zh-CN" sz="2400" dirty="0">
                <a:cs typeface="Times New Roman" panose="02020603050405020304" pitchFamily="18" charset="0"/>
              </a:rPr>
              <a:t>遵循；</a:t>
            </a:r>
            <a:r>
              <a:rPr lang="en-US" altLang="zh-CN" sz="2400" dirty="0">
                <a:cs typeface="Times New Roman" panose="02020603050405020304" pitchFamily="18" charset="0"/>
              </a:rPr>
              <a:t>build</a:t>
            </a:r>
            <a:r>
              <a:rPr lang="zh-CN" altLang="zh-CN" sz="2400" dirty="0">
                <a:cs typeface="Times New Roman" panose="02020603050405020304" pitchFamily="18" charset="0"/>
              </a:rPr>
              <a:t>修建；</a:t>
            </a:r>
            <a:r>
              <a:rPr lang="en-US" altLang="zh-CN" sz="2400" dirty="0">
                <a:cs typeface="Times New Roman" panose="02020603050405020304" pitchFamily="18" charset="0"/>
              </a:rPr>
              <a:t>become</a:t>
            </a:r>
            <a:r>
              <a:rPr lang="zh-CN" altLang="zh-CN" sz="2400" dirty="0">
                <a:cs typeface="Times New Roman" panose="02020603050405020304" pitchFamily="18" charset="0"/>
              </a:rPr>
              <a:t>变成；</a:t>
            </a:r>
            <a:r>
              <a:rPr lang="en-US" altLang="zh-CN" sz="2400" dirty="0">
                <a:cs typeface="Times New Roman" panose="02020603050405020304" pitchFamily="18" charset="0"/>
              </a:rPr>
              <a:t>lose</a:t>
            </a:r>
            <a:r>
              <a:rPr lang="zh-CN" altLang="zh-CN" sz="2400" dirty="0">
                <a:cs typeface="Times New Roman" panose="02020603050405020304" pitchFamily="18" charset="0"/>
              </a:rPr>
              <a:t>丢失。根据下文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“showing respect for the elderly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尊重老人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此处指四合院遵循儒家思想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尊重老人。故选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1422</Words>
  <Application>Microsoft Office PowerPoint</Application>
  <PresentationFormat>自定义</PresentationFormat>
  <Paragraphs>63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469</cp:revision>
  <dcterms:created xsi:type="dcterms:W3CDTF">2020-11-06T05:24:00Z</dcterms:created>
  <dcterms:modified xsi:type="dcterms:W3CDTF">2025-09-17T08:11:50Z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